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handoutMasterIdLst>
    <p:handoutMasterId r:id="rId14"/>
  </p:handoutMasterIdLst>
  <p:sldIdLst>
    <p:sldId id="272" r:id="rId2"/>
    <p:sldId id="273" r:id="rId3"/>
    <p:sldId id="392" r:id="rId4"/>
    <p:sldId id="385" r:id="rId5"/>
    <p:sldId id="388" r:id="rId6"/>
    <p:sldId id="389" r:id="rId7"/>
    <p:sldId id="390" r:id="rId8"/>
    <p:sldId id="387" r:id="rId9"/>
    <p:sldId id="386" r:id="rId10"/>
    <p:sldId id="391" r:id="rId11"/>
    <p:sldId id="363" r:id="rId12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F3A"/>
    <a:srgbClr val="FF00FF"/>
    <a:srgbClr val="FF99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8" autoAdjust="0"/>
    <p:restoredTop sz="90708" autoAdjust="0"/>
  </p:normalViewPr>
  <p:slideViewPr>
    <p:cSldViewPr snapToGrid="0">
      <p:cViewPr varScale="1">
        <p:scale>
          <a:sx n="104" d="100"/>
          <a:sy n="104" d="100"/>
        </p:scale>
        <p:origin x="58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4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DA88A-700E-4959-AD05-3C421866BDC6}" type="datetime4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2021年8月4日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9A4F4-89FA-4551-A9F4-ECDBD52C06D6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810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ECA54F6-A409-4052-BA8C-D33E3AF8AD29}" type="datetime4">
              <a:rPr lang="ja-JP" altLang="en-US" smtClean="0"/>
              <a:pPr/>
              <a:t>2021年8月4日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93B0CF2-7F87-4E02-A248-870047730F99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35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320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292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長方形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cxnSp>
          <p:nvCxnSpPr>
            <p:cNvPr id="7" name="直線​​コネクタ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​​コネクタ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​​コネクタ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kumimoji="0" lang="ja-JP" altLang="en-US" noProof="0" dirty="0"/>
          </a:p>
        </p:txBody>
      </p:sp>
      <p:sp>
        <p:nvSpPr>
          <p:cNvPr id="30" name="日付プレースホルダー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D9F5B4-D2B9-4671-9B63-0110E6386A4E}" type="datetime4">
              <a:rPr lang="ja-JP" altLang="en-US" smtClean="0"/>
              <a:t>2021年8月4日</a:t>
            </a:fld>
            <a:endParaRPr lang="en-US" dirty="0"/>
          </a:p>
        </p:txBody>
      </p:sp>
      <p:sp>
        <p:nvSpPr>
          <p:cNvPr id="19" name="フッター プレースホルダー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9D195-22A8-4E03-A4C1-FF558F7B427F}" type="datetime4">
              <a:rPr lang="ja-JP" altLang="en-US" smtClean="0"/>
              <a:t>2021年8月4日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9B777F-2BA6-42C0-83EF-2CC97DD0D6E7}" type="datetime4">
              <a:rPr lang="ja-JP" altLang="en-US" smtClean="0"/>
              <a:t>2021年8月4日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C11D6-D226-45B1-8AA5-91C501F3B0E7}" type="datetime4">
              <a:rPr lang="ja-JP" altLang="en-US" smtClean="0"/>
              <a:t>2021年8月4日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400AA1-06A4-444F-94EA-80BA16484187}" type="datetime4">
              <a:rPr lang="ja-JP" altLang="en-US" smtClean="0"/>
              <a:t>2021年8月4日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38B790-6ACD-441F-B06D-4917F8B429D2}" type="datetime4">
              <a:rPr lang="ja-JP" altLang="en-US" smtClean="0"/>
              <a:t>2021年8月4日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kumimoji="0"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96CEC-F0EC-4499-B406-555829E93D38}" type="datetime4">
              <a:rPr lang="ja-JP" altLang="en-US" smtClean="0"/>
              <a:t>2021年8月4日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" dirty="0"/>
              <a:t>フッターを追加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8EE4A-0564-4F19-AF56-1B86A81857A1}" type="datetime4">
              <a:rPr lang="ja-JP" altLang="en-US" smtClean="0"/>
              <a:t>2021年8月4日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0A0B1-5389-4168-8C71-456999E01C6A}" type="datetime4">
              <a:rPr lang="ja-JP" altLang="en-US" smtClean="0"/>
              <a:t>2021年8月4日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FAF4E1-8E5B-454D-966C-37225B9702A6}" type="datetime4">
              <a:rPr lang="ja-JP" altLang="en-US" smtClean="0"/>
              <a:t>2021年8月4日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つの角を切り取って丸めた四角形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ja-JP" altLang="en-US" noProof="0" smtClean="0"/>
              <a:t>図を追加</a:t>
            </a:r>
            <a:endParaRPr kumimoji="0"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A228A8-1DDA-4C9E-B7BB-B3D4A4576159}" type="datetime4">
              <a:rPr lang="ja-JP" altLang="en-US" smtClean="0"/>
              <a:t>2021年8月4日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  <p:sp>
        <p:nvSpPr>
          <p:cNvPr id="10" name="フリーフォーム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フリーフォーム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長方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grpSp>
          <p:nvGrpSpPr>
            <p:cNvPr id="27" name="グループ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フリーフォーム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フリーフォーム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グループ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フリーフォーム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  <p:sp>
              <p:nvSpPr>
                <p:cNvPr id="33" name="フリーフォーム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</p:grpSp>
        </p:grpSp>
      </p:grpSp>
      <p:sp>
        <p:nvSpPr>
          <p:cNvPr id="9" name="タイトル プレースホルダー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ja-JP" altLang="en-US" noProof="0" dirty="0"/>
              <a:t>クリックしてマスター タイトルのスタイルを編集</a:t>
            </a:r>
            <a:endParaRPr kumimoji="0" lang="ja-JP" altLang="en-US" noProof="0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43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ja-JP" altLang="en-US" noProof="0" dirty="0" smtClean="0"/>
              <a:t>クリックしてマスター テキストのスタイルを編集</a:t>
            </a:r>
          </a:p>
          <a:p>
            <a:pPr lvl="1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196E8732-2B4B-4F0A-8362-53F7A7DF2931}" type="datetime4">
              <a:rPr lang="ja-JP" altLang="en-US" smtClean="0"/>
              <a:t>2021年8月4日</a:t>
            </a:fld>
            <a:endParaRPr lang="en-US" dirty="0"/>
          </a:p>
        </p:txBody>
      </p:sp>
      <p:sp>
        <p:nvSpPr>
          <p:cNvPr id="22" name="フッター プレースホルダー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401CF334-2D5C-4859-84A6-CA7E6E43FAEB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lnSpc>
          <a:spcPct val="80000"/>
        </a:lnSpc>
        <a:spcBef>
          <a:spcPct val="0"/>
        </a:spcBef>
        <a:buNone/>
        <a:defRPr kumimoji="1" sz="5000" b="0" kern="1200">
          <a:ln>
            <a:noFill/>
          </a:ln>
          <a:solidFill>
            <a:schemeClr val="tx2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1" sz="26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1" sz="24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1" sz="21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ja-JP" altLang="en-US" dirty="0"/>
              <a:t>描画エンジン</a:t>
            </a:r>
            <a:r>
              <a:rPr lang="ja-JP" altLang="en-US" dirty="0" smtClean="0"/>
              <a:t>開発</a:t>
            </a:r>
            <a:r>
              <a:rPr lang="en-US" altLang="ja-JP" dirty="0" smtClean="0"/>
              <a:t>Ⅲ</a:t>
            </a:r>
            <a:r>
              <a:rPr lang="ja-JP" altLang="en-US" dirty="0" smtClean="0"/>
              <a:t>・</a:t>
            </a:r>
            <a:r>
              <a:rPr lang="en-US" altLang="ja-JP" dirty="0" smtClean="0"/>
              <a:t>Ⅳ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/>
              <a:t>UNIT31</a:t>
            </a:r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キューブマップ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142" y="790171"/>
            <a:ext cx="7070408" cy="3268396"/>
          </a:xfrm>
          <a:prstGeom prst="rect">
            <a:avLst/>
          </a:prstGeom>
        </p:spPr>
      </p:pic>
      <p:pic>
        <p:nvPicPr>
          <p:cNvPr id="1028" name="Picture 4" descr="07-07-00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418" y="4100946"/>
            <a:ext cx="3628128" cy="27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609599" y="1935480"/>
            <a:ext cx="5957455" cy="4343400"/>
          </a:xfrm>
          <a:prstGeom prst="rect">
            <a:avLst/>
          </a:prstGeom>
        </p:spPr>
        <p:txBody>
          <a:bodyPr vert="horz" rtlCol="0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1" sz="26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1" sz="24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1" sz="21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1" sz="20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1" sz="20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立方体の展開図のような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テクスチャを使って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周辺の環境の反射表現を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キューブマップと呼ぶ。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展開図のテクスチャが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キューブマップテクスチャです。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キューブマップテクスチャは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6</a:t>
            </a:r>
            <a:r>
              <a:rPr lang="ja-JP" altLang="en-US" dirty="0" smtClean="0"/>
              <a:t>枚の画像から成り立ち、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DDS</a:t>
            </a:r>
            <a:r>
              <a:rPr lang="ja-JP" altLang="en-US" dirty="0" smtClean="0"/>
              <a:t>では１ファイルに格納できる。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3727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texconv.exe</a:t>
            </a:r>
            <a:r>
              <a:rPr kumimoji="1" lang="ja-JP" altLang="en-US" dirty="0" smtClean="0"/>
              <a:t>を使って圧縮テクスチャ</a:t>
            </a:r>
            <a:r>
              <a:rPr kumimoji="1" lang="en-US" altLang="ja-JP" dirty="0" smtClean="0"/>
              <a:t>(.</a:t>
            </a:r>
            <a:r>
              <a:rPr kumimoji="1" lang="en-US" altLang="ja-JP" dirty="0" err="1" smtClean="0"/>
              <a:t>dds</a:t>
            </a:r>
            <a:r>
              <a:rPr kumimoji="1" lang="ja-JP" altLang="en-US" dirty="0" smtClean="0"/>
              <a:t>）を出力する。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.</a:t>
            </a:r>
            <a:r>
              <a:rPr lang="en-US" altLang="ja-JP" dirty="0" err="1" smtClean="0"/>
              <a:t>dds</a:t>
            </a:r>
            <a:r>
              <a:rPr lang="ja-JP" altLang="en-US" dirty="0" smtClean="0"/>
              <a:t>ファイルテクスチャの読み込みを可能にする。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 smtClean="0"/>
              <a:t>圧縮テクスチャを使用したことによる質感や読み込みの速さを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比較検証する。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4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授業</a:t>
            </a:r>
            <a:r>
              <a:rPr lang="ja-JP" altLang="en-US" dirty="0"/>
              <a:t>内容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dirty="0" smtClean="0"/>
              <a:t>圧縮テクスチャフォーマット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ミップマップ</a:t>
            </a:r>
            <a:endParaRPr lang="en-US" altLang="ja-JP" dirty="0" smtClean="0"/>
          </a:p>
          <a:p>
            <a:pPr rtl="0"/>
            <a:endParaRPr lang="en-US" altLang="ja-JP" dirty="0"/>
          </a:p>
          <a:p>
            <a:pPr rtl="0"/>
            <a:r>
              <a:rPr lang="en-US" altLang="ja-JP" dirty="0" smtClean="0"/>
              <a:t>DDS</a:t>
            </a:r>
            <a:r>
              <a:rPr lang="ja-JP" altLang="en-US" dirty="0" smtClean="0"/>
              <a:t>ファイル</a:t>
            </a:r>
            <a:endParaRPr lang="en-US" altLang="ja-JP" dirty="0" smtClean="0"/>
          </a:p>
          <a:p>
            <a:pPr rtl="0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実行結果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713" y="1935163"/>
            <a:ext cx="74045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DDS</a:t>
            </a:r>
            <a:r>
              <a:rPr kumimoji="1" lang="ja-JP" altLang="en-US" dirty="0" smtClean="0"/>
              <a:t>ファイル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DirectX</a:t>
            </a:r>
            <a:r>
              <a:rPr kumimoji="1" lang="ja-JP" altLang="en-US" dirty="0" smtClean="0"/>
              <a:t>で使用できる画像ファイル。</a:t>
            </a:r>
            <a:r>
              <a:rPr kumimoji="1" lang="en-US" altLang="ja-JP" dirty="0" smtClean="0"/>
              <a:t>Direct Draw Surface</a:t>
            </a:r>
            <a:r>
              <a:rPr kumimoji="1" lang="ja-JP" altLang="en-US" dirty="0" smtClean="0"/>
              <a:t>の略</a:t>
            </a:r>
            <a:r>
              <a:rPr lang="ja-JP" altLang="en-US" dirty="0" smtClean="0"/>
              <a:t>が由来。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圧縮フォーマットに対応している。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ミップマップ、キューブマップ、ボリュームマップを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データとして格納できる。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822" y="4456729"/>
            <a:ext cx="3249338" cy="240127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891" y="4450146"/>
            <a:ext cx="2411622" cy="24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画像ファイル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95858"/>
              </p:ext>
            </p:extLst>
          </p:nvPr>
        </p:nvGraphicFramePr>
        <p:xfrm>
          <a:off x="609600" y="1935163"/>
          <a:ext cx="10479578" cy="2595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582719129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782816464"/>
                    </a:ext>
                  </a:extLst>
                </a:gridCol>
                <a:gridCol w="4967316">
                  <a:extLst>
                    <a:ext uri="{9D8B030D-6E8A-4147-A177-3AD203B41FA5}">
                      <a16:colId xmlns:a16="http://schemas.microsoft.com/office/drawing/2014/main" val="3938019410"/>
                    </a:ext>
                  </a:extLst>
                </a:gridCol>
                <a:gridCol w="1123142">
                  <a:extLst>
                    <a:ext uri="{9D8B030D-6E8A-4147-A177-3AD203B41FA5}">
                      <a16:colId xmlns:a16="http://schemas.microsoft.com/office/drawing/2014/main" val="1362189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フォーマット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圧縮タイプ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特徴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68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.bmp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無圧縮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綺麗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データ大きい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6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.tiff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無圧縮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綺麗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データ大きい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22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.</a:t>
                      </a:r>
                      <a:r>
                        <a:rPr kumimoji="1" lang="en-US" altLang="ja-JP" dirty="0" err="1" smtClean="0"/>
                        <a:t>tga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無圧縮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可逆圧縮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綺麗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データ大きい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解凍早い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25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.</a:t>
                      </a:r>
                      <a:r>
                        <a:rPr kumimoji="1" lang="en-US" altLang="ja-JP" dirty="0" err="1" smtClean="0"/>
                        <a:t>png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可逆圧縮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綺麗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データ小さい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解凍遅い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2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.jpg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非可逆圧縮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汚い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データすごく小さい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解凍遅い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.</a:t>
                      </a:r>
                      <a:r>
                        <a:rPr kumimoji="1" lang="en-US" altLang="ja-JP" dirty="0" err="1" smtClean="0"/>
                        <a:t>dds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非可逆圧縮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綺麗～汚い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データ大～小</a:t>
                      </a:r>
                      <a:r>
                        <a:rPr kumimoji="1" lang="en-US" altLang="ja-JP" dirty="0" smtClean="0"/>
                        <a:t>/</a:t>
                      </a:r>
                      <a:r>
                        <a:rPr kumimoji="1" lang="ja-JP" altLang="en-US" dirty="0" smtClean="0"/>
                        <a:t>解凍なし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220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91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テクスチャ</a:t>
            </a:r>
            <a:r>
              <a:rPr kumimoji="1" lang="ja-JP" altLang="en-US" dirty="0" smtClean="0"/>
              <a:t>フォーマット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831312"/>
              </p:ext>
            </p:extLst>
          </p:nvPr>
        </p:nvGraphicFramePr>
        <p:xfrm>
          <a:off x="609600" y="1935163"/>
          <a:ext cx="10479578" cy="4079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62545">
                  <a:extLst>
                    <a:ext uri="{9D8B030D-6E8A-4147-A177-3AD203B41FA5}">
                      <a16:colId xmlns:a16="http://schemas.microsoft.com/office/drawing/2014/main" val="582719129"/>
                    </a:ext>
                  </a:extLst>
                </a:gridCol>
                <a:gridCol w="646546">
                  <a:extLst>
                    <a:ext uri="{9D8B030D-6E8A-4147-A177-3AD203B41FA5}">
                      <a16:colId xmlns:a16="http://schemas.microsoft.com/office/drawing/2014/main" val="1782816464"/>
                    </a:ext>
                  </a:extLst>
                </a:gridCol>
                <a:gridCol w="6548582">
                  <a:extLst>
                    <a:ext uri="{9D8B030D-6E8A-4147-A177-3AD203B41FA5}">
                      <a16:colId xmlns:a16="http://schemas.microsoft.com/office/drawing/2014/main" val="3938019410"/>
                    </a:ext>
                  </a:extLst>
                </a:gridCol>
                <a:gridCol w="1621905">
                  <a:extLst>
                    <a:ext uri="{9D8B030D-6E8A-4147-A177-3AD203B41FA5}">
                      <a16:colId xmlns:a16="http://schemas.microsoft.com/office/drawing/2014/main" val="1362189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フォーマット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bpp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特徴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圧縮タイプ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68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R8G8B8A8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RGBA</a:t>
                      </a:r>
                      <a:r>
                        <a:rPr kumimoji="1" lang="ja-JP" altLang="en-US" dirty="0" smtClean="0"/>
                        <a:t>画像（多階調）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無圧縮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15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R4G4B4A4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RGBA</a:t>
                      </a:r>
                      <a:r>
                        <a:rPr kumimoji="1" lang="ja-JP" altLang="en-US" dirty="0" smtClean="0"/>
                        <a:t>画像（</a:t>
                      </a:r>
                      <a:r>
                        <a:rPr kumimoji="1" lang="en-US" altLang="ja-JP" dirty="0" smtClean="0"/>
                        <a:t>16</a:t>
                      </a:r>
                      <a:r>
                        <a:rPr kumimoji="1" lang="ja-JP" altLang="en-US" dirty="0" smtClean="0"/>
                        <a:t>階調アルファ）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無圧縮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0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R5G5B5A1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RGBA</a:t>
                      </a:r>
                      <a:r>
                        <a:rPr kumimoji="1" lang="ja-JP" altLang="en-US" dirty="0" smtClean="0"/>
                        <a:t>画像（二値アルファ）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無圧縮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95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BC1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RGB</a:t>
                      </a:r>
                      <a:r>
                        <a:rPr kumimoji="1" lang="ja-JP" altLang="en-US" dirty="0" smtClean="0"/>
                        <a:t>画像、または</a:t>
                      </a:r>
                      <a:r>
                        <a:rPr kumimoji="1" lang="en-US" altLang="ja-JP" dirty="0" smtClean="0"/>
                        <a:t>RGBA</a:t>
                      </a:r>
                      <a:r>
                        <a:rPr kumimoji="1" lang="ja-JP" altLang="en-US" dirty="0" smtClean="0"/>
                        <a:t>画像（二値アルファ）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非可逆圧縮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6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BC2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RGBA</a:t>
                      </a:r>
                      <a:r>
                        <a:rPr kumimoji="1" lang="ja-JP" altLang="en-US" dirty="0" smtClean="0"/>
                        <a:t>画像（</a:t>
                      </a:r>
                      <a:r>
                        <a:rPr kumimoji="1" lang="en-US" altLang="ja-JP" dirty="0" smtClean="0"/>
                        <a:t>16</a:t>
                      </a:r>
                      <a:r>
                        <a:rPr kumimoji="1" lang="ja-JP" altLang="en-US" dirty="0" smtClean="0"/>
                        <a:t>階調アルファ）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非可逆圧縮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22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BC3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RGBA</a:t>
                      </a:r>
                      <a:r>
                        <a:rPr kumimoji="1" lang="ja-JP" altLang="en-US" dirty="0" smtClean="0"/>
                        <a:t>画像（多階調アルファ）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非可逆圧縮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25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BC4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１成分のデータ（ハイトマップ等）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非可逆圧縮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2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BC5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２成分のデータ（法線マップ等）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非可逆圧縮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BC6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HDR</a:t>
                      </a:r>
                      <a:r>
                        <a:rPr kumimoji="1" lang="ja-JP" altLang="en-US" dirty="0" smtClean="0"/>
                        <a:t>（ハイダイナミックレンジ）の</a:t>
                      </a:r>
                      <a:r>
                        <a:rPr kumimoji="1" lang="en-US" altLang="ja-JP" dirty="0" smtClean="0"/>
                        <a:t>RGB</a:t>
                      </a:r>
                      <a:r>
                        <a:rPr kumimoji="1" lang="ja-JP" altLang="en-US" dirty="0" smtClean="0"/>
                        <a:t>画像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非可逆圧縮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22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BC7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RGB</a:t>
                      </a:r>
                      <a:r>
                        <a:rPr kumimoji="1" lang="ja-JP" altLang="en-US" dirty="0" smtClean="0"/>
                        <a:t>画像、または</a:t>
                      </a:r>
                      <a:r>
                        <a:rPr kumimoji="1" lang="en-US" altLang="ja-JP" dirty="0" smtClean="0"/>
                        <a:t>RGBA</a:t>
                      </a:r>
                      <a:r>
                        <a:rPr kumimoji="1" lang="ja-JP" altLang="en-US" dirty="0" smtClean="0"/>
                        <a:t>画像（多階調アルファ）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非可逆圧縮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99394"/>
                  </a:ext>
                </a:extLst>
              </a:tr>
            </a:tbl>
          </a:graphicData>
        </a:graphic>
      </p:graphicFrame>
      <p:sp>
        <p:nvSpPr>
          <p:cNvPr id="3" name="角丸四角形吹き出し 2"/>
          <p:cNvSpPr/>
          <p:nvPr/>
        </p:nvSpPr>
        <p:spPr>
          <a:xfrm>
            <a:off x="609600" y="6216073"/>
            <a:ext cx="5126182" cy="498764"/>
          </a:xfrm>
          <a:prstGeom prst="wedgeRoundRectCallout">
            <a:avLst>
              <a:gd name="adj1" fmla="val -37520"/>
              <a:gd name="adj2" fmla="val -100463"/>
              <a:gd name="adj3" fmla="val 16667"/>
            </a:avLst>
          </a:prstGeom>
          <a:solidFill>
            <a:schemeClr val="bg1"/>
          </a:solidFill>
          <a:ln w="28575">
            <a:solidFill>
              <a:srgbClr val="C0CF3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BC</a:t>
            </a:r>
            <a:r>
              <a:rPr kumimoji="1" lang="ja-JP" altLang="en-US" dirty="0" smtClean="0"/>
              <a:t>はブロック圧縮（</a:t>
            </a:r>
            <a:r>
              <a:rPr kumimoji="1" lang="en-US" altLang="ja-JP" dirty="0" smtClean="0"/>
              <a:t>Block Compression</a:t>
            </a:r>
            <a:r>
              <a:rPr kumimoji="1" lang="ja-JP" altLang="en-US" dirty="0" smtClean="0"/>
              <a:t>）の略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6096000" y="6216073"/>
            <a:ext cx="5126182" cy="498764"/>
          </a:xfrm>
          <a:prstGeom prst="wedgeRoundRectCallout">
            <a:avLst>
              <a:gd name="adj1" fmla="val 28786"/>
              <a:gd name="adj2" fmla="val -85648"/>
              <a:gd name="adj3" fmla="val 16667"/>
            </a:avLst>
          </a:prstGeom>
          <a:solidFill>
            <a:schemeClr val="bg1"/>
          </a:solidFill>
          <a:ln w="28575">
            <a:solidFill>
              <a:srgbClr val="C0CF3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非可逆圧縮とは元の画像に復元できない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256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圧縮テクスチャの必要性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8873" y="1080176"/>
            <a:ext cx="5163127" cy="284346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872" y="3923637"/>
            <a:ext cx="5163127" cy="2754767"/>
          </a:xfrm>
          <a:prstGeom prst="rect">
            <a:avLst/>
          </a:prstGeom>
        </p:spPr>
      </p:pic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609600" y="1935480"/>
            <a:ext cx="6326909" cy="434340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1" sz="26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1" sz="24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1" sz="21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1" sz="20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1" sz="20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描画パフォーマンスの向上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実行時のメモリ容量削減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読み込み、展開処理の高速化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画像容量が少なくなることで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あらゆる点で有利になる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44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圧縮テクスチャの注意点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プラットフォーム毎に使える形式が異なる</a:t>
            </a:r>
            <a:endParaRPr kumimoji="1"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ja-JP" altLang="en-US" dirty="0" smtClean="0"/>
              <a:t>圧縮率が高くなればなるほどサイズは小さくなるが、画質は劣化する。</a:t>
            </a:r>
            <a:endParaRPr lang="en-US" altLang="ja-JP" dirty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724669"/>
              </p:ext>
            </p:extLst>
          </p:nvPr>
        </p:nvGraphicFramePr>
        <p:xfrm>
          <a:off x="609600" y="2788612"/>
          <a:ext cx="6502400" cy="1854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583101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816159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956425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09764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Windows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iOS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Android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R8G8B8A8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〇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7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DXTC</a:t>
                      </a:r>
                      <a:r>
                        <a:rPr kumimoji="1" lang="ja-JP" altLang="en-US" dirty="0" smtClean="0"/>
                        <a:t>（</a:t>
                      </a:r>
                      <a:r>
                        <a:rPr kumimoji="1" lang="en-US" altLang="ja-JP" dirty="0" smtClean="0"/>
                        <a:t>BC</a:t>
                      </a:r>
                      <a:r>
                        <a:rPr kumimoji="1" lang="ja-JP" altLang="en-US" dirty="0" smtClean="0"/>
                        <a:t>）</a:t>
                      </a:r>
                      <a:endParaRPr kumimoji="1" lang="en-US" altLang="ja-JP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◎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△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239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PVRTC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×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7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×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×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31879"/>
                  </a:ext>
                </a:extLst>
              </a:tr>
            </a:tbl>
          </a:graphicData>
        </a:graphic>
      </p:graphicFrame>
      <p:sp>
        <p:nvSpPr>
          <p:cNvPr id="5" name="角丸四角形吹き出し 4"/>
          <p:cNvSpPr/>
          <p:nvPr/>
        </p:nvSpPr>
        <p:spPr>
          <a:xfrm>
            <a:off x="7878618" y="3291108"/>
            <a:ext cx="2937163" cy="1632143"/>
          </a:xfrm>
          <a:prstGeom prst="wedgeRoundRectCallout">
            <a:avLst>
              <a:gd name="adj1" fmla="val -59218"/>
              <a:gd name="adj2" fmla="val -33120"/>
              <a:gd name="adj3" fmla="val 16667"/>
            </a:avLst>
          </a:prstGeom>
          <a:solidFill>
            <a:schemeClr val="bg1"/>
          </a:solidFill>
          <a:ln w="28575">
            <a:solidFill>
              <a:srgbClr val="C0CF3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/>
              <a:t>◎：主要</a:t>
            </a:r>
            <a:endParaRPr kumimoji="1" lang="en-US" altLang="ja-JP" dirty="0" smtClean="0"/>
          </a:p>
          <a:p>
            <a:r>
              <a:rPr kumimoji="1" lang="ja-JP" altLang="en-US" dirty="0" smtClean="0"/>
              <a:t>〇：サポート</a:t>
            </a:r>
            <a:endParaRPr kumimoji="1" lang="en-US" altLang="ja-JP" dirty="0" smtClean="0"/>
          </a:p>
          <a:p>
            <a:r>
              <a:rPr kumimoji="1" lang="ja-JP" altLang="en-US" dirty="0" smtClean="0"/>
              <a:t>△：機種によりサポート</a:t>
            </a:r>
            <a:endParaRPr kumimoji="1" lang="en-US" altLang="ja-JP" dirty="0" smtClean="0"/>
          </a:p>
          <a:p>
            <a:r>
              <a:rPr kumimoji="1" lang="en-US" altLang="ja-JP" dirty="0" smtClean="0"/>
              <a:t>×</a:t>
            </a:r>
            <a:r>
              <a:rPr kumimoji="1" lang="ja-JP" altLang="en-US" dirty="0" smtClean="0"/>
              <a:t>：非サポート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356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ミップマップ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カメラから遠いほど小さいテクスチャが使われる。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1028" name="Picture 4" descr="079-mip-of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8" y="4696360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79-mip-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8" y="2551289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079-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16" y="2551289"/>
            <a:ext cx="6575302" cy="328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4262359" y="5909548"/>
            <a:ext cx="5267232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ミップマップテクスチャは１ファイルの中に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段階（レベル）の違う画像データが複数存在する</a:t>
            </a:r>
          </a:p>
        </p:txBody>
      </p:sp>
    </p:spTree>
    <p:extLst>
      <p:ext uri="{BB962C8B-B14F-4D97-AF65-F5344CB8AC3E}">
        <p14:creationId xmlns:p14="http://schemas.microsoft.com/office/powerpoint/2010/main" val="22123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ブレーンストーミングのプレゼンテーション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482_TF03460637.potx" id="{8F3B156D-932A-4C4F-B19B-13DA9C7AB513}" vid="{CAF0C7A8-6467-402F-B5CC-E460ADA54A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 ブレーンストーミング プレゼンテーション</Template>
  <TotalTime>3204</TotalTime>
  <Words>426</Words>
  <Application>Microsoft Office PowerPoint</Application>
  <PresentationFormat>ワイド画面</PresentationFormat>
  <Paragraphs>144</Paragraphs>
  <Slides>11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Meiryo UI</vt:lpstr>
      <vt:lpstr>ＭＳ ゴシック</vt:lpstr>
      <vt:lpstr>ＭＳ 明朝</vt:lpstr>
      <vt:lpstr>Palatino Linotype</vt:lpstr>
      <vt:lpstr>Wingdings 2</vt:lpstr>
      <vt:lpstr>ブレーンストーミングのプレゼンテーション</vt:lpstr>
      <vt:lpstr>描画エンジン開発Ⅲ・Ⅳ</vt:lpstr>
      <vt:lpstr>授業内容</vt:lpstr>
      <vt:lpstr>実行結果</vt:lpstr>
      <vt:lpstr>DDSファイル</vt:lpstr>
      <vt:lpstr>画像ファイル</vt:lpstr>
      <vt:lpstr>テクスチャフォーマット</vt:lpstr>
      <vt:lpstr>圧縮テクスチャの必要性</vt:lpstr>
      <vt:lpstr>圧縮テクスチャの注意点</vt:lpstr>
      <vt:lpstr>ミップマップ</vt:lpstr>
      <vt:lpstr>キューブマップ</vt:lpstr>
      <vt:lpstr>実習内容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描画エンジン制作Ⅰ</dc:title>
  <dc:creator>吉野 広二</dc:creator>
  <cp:lastModifiedBy>吉野 広二</cp:lastModifiedBy>
  <cp:revision>202</cp:revision>
  <dcterms:created xsi:type="dcterms:W3CDTF">2019-03-17T05:51:21Z</dcterms:created>
  <dcterms:modified xsi:type="dcterms:W3CDTF">2021-08-04T00:33:27Z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